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embeddedFontLst>
    <p:embeddedFont>
      <p:font typeface="Source Sans Pro" panose="020B0604020202020204" charset="0"/>
      <p:regular r:id="rId37"/>
      <p:bold r:id="rId38"/>
      <p:italic r:id="rId39"/>
      <p:boldItalic r:id="rId40"/>
    </p:embeddedFont>
    <p:embeddedFont>
      <p:font typeface="Roboto Slab" pitchFamily="2" charset="0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DFFC66-33CE-4974-ADC9-7758C00B6D69}">
  <a:tblStyle styleId="{FFDFFC66-33CE-4974-ADC9-7758C00B6D69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399" autoAdjust="0"/>
  </p:normalViewPr>
  <p:slideViewPr>
    <p:cSldViewPr snapToGrid="0">
      <p:cViewPr varScale="1">
        <p:scale>
          <a:sx n="67" d="100"/>
          <a:sy n="67" d="100"/>
        </p:scale>
        <p:origin x="14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308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m.com/products/processors/technologies/neon.php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mshw.it/intel-silvermont-nuova-architettura-22-nanometri-i-chip-atom-47558-p2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sz="1100" b="0" i="0" u="sng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sz="1100" b="0" i="0" u="sng" strike="noStrike" cap="none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  <a:hlinkClick r:id="rId3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l" rtl="0">
              <a:spcBef>
                <a:spcPts val="0"/>
              </a:spcBef>
              <a:buNone/>
            </a:pPr>
            <a:endParaRPr lang="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l" rtl="0">
              <a:spcBef>
                <a:spcPts val="0"/>
              </a:spcBef>
              <a:buNone/>
            </a:pPr>
            <a:endParaRPr lang="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Shape 20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10" name="Shape 21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l" rtl="0">
              <a:spcBef>
                <a:spcPts val="0"/>
              </a:spcBef>
              <a:buNone/>
            </a:pPr>
            <a:endParaRPr lang="it" i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l" rtl="0">
              <a:spcBef>
                <a:spcPts val="0"/>
              </a:spcBef>
              <a:buNone/>
            </a:pPr>
            <a:endParaRPr lang="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sz="11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9" name="Shape 22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l" rtl="0">
              <a:spcBef>
                <a:spcPts val="0"/>
              </a:spcBef>
              <a:buNone/>
            </a:pPr>
            <a:endParaRPr lang="it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Shape 23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7" name="Shape 23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l" rtl="0">
              <a:spcBef>
                <a:spcPts val="0"/>
              </a:spcBef>
              <a:buNone/>
            </a:pPr>
            <a:endParaRPr lang="it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marR="0" lvl="0" indent="0" algn="l" rtl="0">
              <a:spcBef>
                <a:spcPts val="0"/>
              </a:spcBef>
              <a:buNone/>
            </a:pPr>
            <a:endParaRPr lang="it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5" name="Shape 2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2" name="Shape 2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98" name="Shape 2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sz="110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Shape 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12" name="Shape 3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4" name="Shape 3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it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8" name="Shape 3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Shape 1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228600" lvl="0" indent="0" rtl="0">
              <a:spcBef>
                <a:spcPts val="0"/>
              </a:spcBef>
              <a:buNone/>
            </a:pPr>
            <a:endParaRPr lang="it" sz="11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992766"/>
            <a:ext cx="8520599" cy="27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Font typeface="Roboto Slab"/>
              <a:buNone/>
              <a:defRPr sz="52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52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52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52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52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52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52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52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52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3778832"/>
            <a:ext cx="8520599" cy="105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457200" y="5407123"/>
            <a:ext cx="8229600" cy="491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complete pattern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-26550" y="-19800"/>
            <a:ext cx="9197100" cy="6897600"/>
          </a:xfrm>
          <a:prstGeom prst="rect">
            <a:avLst/>
          </a:prstGeom>
          <a:solidFill>
            <a:srgbClr val="CFD8DC">
              <a:alpha val="4901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90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it"/>
              <a:t>‹#›</a:t>
            </a:fld>
            <a:endParaRPr lang="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599" cy="1122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Font typeface="Roboto Slab"/>
              <a:buNone/>
              <a:defRPr sz="36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36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36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36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36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36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36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36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algn="ctr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36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ctrTitle"/>
          </p:nvPr>
        </p:nvSpPr>
        <p:spPr>
          <a:xfrm>
            <a:off x="1700183" y="1360350"/>
            <a:ext cx="5807399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Font typeface="Roboto Slab"/>
              <a:buNone/>
              <a:defRPr sz="6000" b="1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60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60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60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60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60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60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60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60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22" name="Shape 22"/>
          <p:cNvSpPr/>
          <p:nvPr/>
        </p:nvSpPr>
        <p:spPr>
          <a:xfrm>
            <a:off x="6897625" y="619995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Shape 23"/>
          <p:cNvSpPr/>
          <p:nvPr/>
        </p:nvSpPr>
        <p:spPr>
          <a:xfrm>
            <a:off x="7454375" y="56388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Shape 24"/>
          <p:cNvSpPr/>
          <p:nvPr/>
        </p:nvSpPr>
        <p:spPr>
          <a:xfrm>
            <a:off x="8827727" y="4597553"/>
            <a:ext cx="75898" cy="75898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Shape 25"/>
          <p:cNvSpPr/>
          <p:nvPr/>
        </p:nvSpPr>
        <p:spPr>
          <a:xfrm>
            <a:off x="8677050" y="6577875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Shape 26"/>
          <p:cNvSpPr/>
          <p:nvPr/>
        </p:nvSpPr>
        <p:spPr>
          <a:xfrm>
            <a:off x="2972225" y="633400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Shape 27"/>
          <p:cNvSpPr/>
          <p:nvPr/>
        </p:nvSpPr>
        <p:spPr>
          <a:xfrm>
            <a:off x="579633" y="337347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311842" y="791518"/>
            <a:ext cx="126900" cy="126900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Shape 29"/>
          <p:cNvSpPr/>
          <p:nvPr/>
        </p:nvSpPr>
        <p:spPr>
          <a:xfrm>
            <a:off x="626320" y="1339870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Shape 30"/>
          <p:cNvSpPr/>
          <p:nvPr/>
        </p:nvSpPr>
        <p:spPr>
          <a:xfrm>
            <a:off x="8104500" y="4963100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Shape 31"/>
          <p:cNvSpPr/>
          <p:nvPr/>
        </p:nvSpPr>
        <p:spPr>
          <a:xfrm>
            <a:off x="8803950" y="5654655"/>
            <a:ext cx="190200" cy="1905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Shape 32"/>
          <p:cNvSpPr/>
          <p:nvPr/>
        </p:nvSpPr>
        <p:spPr>
          <a:xfrm>
            <a:off x="196309" y="1990890"/>
            <a:ext cx="75898" cy="75898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Shape 33"/>
          <p:cNvSpPr/>
          <p:nvPr/>
        </p:nvSpPr>
        <p:spPr>
          <a:xfrm>
            <a:off x="1738050" y="271320"/>
            <a:ext cx="253800" cy="2538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Shape 34"/>
          <p:cNvSpPr/>
          <p:nvPr/>
        </p:nvSpPr>
        <p:spPr>
          <a:xfrm>
            <a:off x="771658" y="2504484"/>
            <a:ext cx="75898" cy="75898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Shape 35"/>
          <p:cNvSpPr/>
          <p:nvPr/>
        </p:nvSpPr>
        <p:spPr>
          <a:xfrm>
            <a:off x="4271582" y="474825"/>
            <a:ext cx="75898" cy="75898"/>
          </a:xfrm>
          <a:prstGeom prst="ellipse">
            <a:avLst/>
          </a:prstGeom>
          <a:solidFill>
            <a:srgbClr val="0091EA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Shape 36"/>
          <p:cNvSpPr/>
          <p:nvPr/>
        </p:nvSpPr>
        <p:spPr>
          <a:xfrm>
            <a:off x="7729213" y="6127437"/>
            <a:ext cx="253800" cy="254100"/>
          </a:xfrm>
          <a:prstGeom prst="ellipse">
            <a:avLst/>
          </a:prstGeom>
          <a:noFill/>
          <a:ln w="19050" cap="flat" cmpd="sng">
            <a:solidFill>
              <a:srgbClr val="0091EA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ctrTitle"/>
          </p:nvPr>
        </p:nvSpPr>
        <p:spPr>
          <a:xfrm>
            <a:off x="1546025" y="2034925"/>
            <a:ext cx="5832600" cy="154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Font typeface="Roboto Slab"/>
              <a:buNone/>
              <a:defRPr sz="4800" b="1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4800" b="1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ubTitle" idx="1"/>
          </p:nvPr>
        </p:nvSpPr>
        <p:spPr>
          <a:xfrm>
            <a:off x="1546025" y="3710548"/>
            <a:ext cx="5832600" cy="104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Font typeface="Source Sans Pro"/>
              <a:buNone/>
              <a:defRPr sz="3000" b="0" i="0" u="none" strike="noStrike" cap="none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Font typeface="Source Sans Pro"/>
              <a:buNone/>
              <a:defRPr sz="3000" b="0" i="0" u="none" strike="noStrike" cap="none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Font typeface="Source Sans Pro"/>
              <a:buNone/>
              <a:defRPr sz="3000" b="0" i="0" u="none" strike="noStrike" cap="none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Font typeface="Source Sans Pro"/>
              <a:buNone/>
              <a:defRPr sz="3000" b="0" i="0" u="none" strike="noStrike" cap="none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Font typeface="Source Sans Pro"/>
              <a:buNone/>
              <a:defRPr sz="3000" b="0" i="0" u="none" strike="noStrike" cap="none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Font typeface="Source Sans Pro"/>
              <a:buNone/>
              <a:defRPr sz="3000" b="0" i="0" u="none" strike="noStrike" cap="none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Font typeface="Source Sans Pro"/>
              <a:buNone/>
              <a:defRPr sz="3000" b="0" i="0" u="none" strike="noStrike" cap="none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Font typeface="Source Sans Pro"/>
              <a:buNone/>
              <a:defRPr sz="3000" b="0" i="0" u="none" strike="noStrike" cap="none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07D8B"/>
              </a:buClr>
              <a:buFont typeface="Source Sans Pro"/>
              <a:buNone/>
              <a:defRPr sz="3000" b="0" i="0" u="none" strike="noStrike" cap="none">
                <a:solidFill>
                  <a:srgbClr val="607D8B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 descr="connections-05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 flipH="1">
            <a:off x="5945" y="0"/>
            <a:ext cx="913210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1215300" y="2501400"/>
            <a:ext cx="6713398" cy="109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ct val="100000"/>
              <a:buFont typeface="Source Sans Pro"/>
              <a:buChar char="◎"/>
              <a:defRPr sz="3600" b="0" i="1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ct val="100000"/>
              <a:buFont typeface="Source Sans Pro"/>
              <a:buChar char="○"/>
              <a:defRPr sz="3600" b="0" i="1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SzPct val="100000"/>
              <a:buFont typeface="Source Sans Pro"/>
              <a:buChar char="◉"/>
              <a:defRPr sz="3600" b="0" i="1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Font typeface="Source Sans Pro"/>
              <a:buNone/>
              <a:defRPr sz="3600" b="0" i="1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Font typeface="Source Sans Pro"/>
              <a:buNone/>
              <a:defRPr sz="3600" b="0" i="1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Font typeface="Source Sans Pro"/>
              <a:buNone/>
              <a:defRPr sz="3600" b="0" i="1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Font typeface="Source Sans Pro"/>
              <a:buNone/>
              <a:defRPr sz="3600" b="0" i="1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Font typeface="Source Sans Pro"/>
              <a:buNone/>
              <a:defRPr sz="3600" b="0" i="1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3238"/>
              </a:buClr>
              <a:buFont typeface="Source Sans Pro"/>
              <a:buNone/>
              <a:defRPr sz="3600" b="0" i="1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grpSp>
        <p:nvGrpSpPr>
          <p:cNvPr id="43" name="Shape 43"/>
          <p:cNvGrpSpPr/>
          <p:nvPr/>
        </p:nvGrpSpPr>
        <p:grpSpPr>
          <a:xfrm>
            <a:off x="3593400" y="1074283"/>
            <a:ext cx="1957200" cy="1093199"/>
            <a:chOff x="3593400" y="1760083"/>
            <a:chExt cx="1957200" cy="1093199"/>
          </a:xfrm>
        </p:grpSpPr>
        <p:sp>
          <p:nvSpPr>
            <p:cNvPr id="44" name="Shape 44"/>
            <p:cNvSpPr txBox="1"/>
            <p:nvPr/>
          </p:nvSpPr>
          <p:spPr>
            <a:xfrm>
              <a:off x="3593400" y="1872096"/>
              <a:ext cx="1957200" cy="871498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91EA"/>
                </a:buClr>
                <a:buSzPct val="25000"/>
                <a:buFont typeface="Source Sans Pro"/>
                <a:buNone/>
              </a:pPr>
              <a:r>
                <a:rPr lang="it" sz="6000" b="1" i="0" u="none" strike="noStrike" cap="none">
                  <a:solidFill>
                    <a:srgbClr val="0091EA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</a:p>
          </p:txBody>
        </p:sp>
        <p:sp>
          <p:nvSpPr>
            <p:cNvPr id="45" name="Shape 45"/>
            <p:cNvSpPr/>
            <p:nvPr/>
          </p:nvSpPr>
          <p:spPr>
            <a:xfrm>
              <a:off x="4025400" y="1760083"/>
              <a:ext cx="1093199" cy="1093199"/>
            </a:xfrm>
            <a:prstGeom prst="ellipse">
              <a:avLst/>
            </a:prstGeom>
            <a:noFill/>
            <a:ln w="9525" cap="flat" cmpd="sng">
              <a:solidFill>
                <a:srgbClr val="CFD8DC"/>
              </a:solidFill>
              <a:prstDash val="dash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Shape 46"/>
            <p:cNvSpPr/>
            <p:nvPr/>
          </p:nvSpPr>
          <p:spPr>
            <a:xfrm>
              <a:off x="4190700" y="1925383"/>
              <a:ext cx="762600" cy="762600"/>
            </a:xfrm>
            <a:prstGeom prst="ellipse">
              <a:avLst/>
            </a:prstGeom>
            <a:noFill/>
            <a:ln w="19050" cap="flat" cmpd="sng">
              <a:solidFill>
                <a:srgbClr val="CFD8D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7" name="Shape 47"/>
          <p:cNvCxnSpPr>
            <a:endCxn id="45" idx="1"/>
          </p:cNvCxnSpPr>
          <p:nvPr/>
        </p:nvCxnSpPr>
        <p:spPr>
          <a:xfrm>
            <a:off x="3742095" y="871979"/>
            <a:ext cx="443400" cy="3624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Shape 48"/>
          <p:cNvCxnSpPr/>
          <p:nvPr/>
        </p:nvCxnSpPr>
        <p:spPr>
          <a:xfrm rot="10800000">
            <a:off x="4114798" y="269683"/>
            <a:ext cx="457200" cy="8046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Shape 49"/>
          <p:cNvCxnSpPr/>
          <p:nvPr/>
        </p:nvCxnSpPr>
        <p:spPr>
          <a:xfrm rot="10800000" flipH="1">
            <a:off x="4749075" y="753124"/>
            <a:ext cx="95100" cy="348900"/>
          </a:xfrm>
          <a:prstGeom prst="straightConnector1">
            <a:avLst/>
          </a:prstGeom>
          <a:noFill/>
          <a:ln w="9525" cap="flat" cmpd="sng">
            <a:solidFill>
              <a:srgbClr val="CFD8DC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786137" y="1600200"/>
            <a:ext cx="36753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2"/>
          </p:nvPr>
        </p:nvSpPr>
        <p:spPr>
          <a:xfrm>
            <a:off x="4682657" y="1600200"/>
            <a:ext cx="3675300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165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6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 rtl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786150" y="16002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3329991" y="16002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3"/>
          </p:nvPr>
        </p:nvSpPr>
        <p:spPr>
          <a:xfrm>
            <a:off x="5873832" y="1600200"/>
            <a:ext cx="2419799" cy="496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2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bg>
      <p:bgPr>
        <a:blipFill rotWithShape="1"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Font typeface="Roboto Slab"/>
              <a:buNone/>
              <a:defRPr sz="2000" b="0" i="0" u="none" strike="noStrike" cap="none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indent="0">
              <a:spcBef>
                <a:spcPts val="0"/>
              </a:spcBef>
              <a:buClr>
                <a:srgbClr val="0091EA"/>
              </a:buClr>
              <a:buFont typeface="Roboto Slab"/>
              <a:buNone/>
              <a:defRPr sz="2000">
                <a:solidFill>
                  <a:srgbClr val="0091EA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786150" y="1682266"/>
            <a:ext cx="7571700" cy="47648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190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◎"/>
              <a:defRPr sz="30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457200" marR="0" lvl="1" indent="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914400" marR="0" lvl="2" indent="1524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◉"/>
              <a:defRPr sz="24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2743200" marR="0" lvl="6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200400" marR="0" lvl="7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3657600" marR="0" lvl="8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CFD8DC"/>
              </a:buClr>
              <a:buFont typeface="Source Sans Pro"/>
              <a:buNone/>
              <a:defRPr sz="1800" b="0" i="0" u="none" strike="noStrike" cap="none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it" sz="1300">
                <a:solidFill>
                  <a:srgbClr val="263238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‹#›</a:t>
            </a:fld>
            <a:endParaRPr lang="it" sz="1300">
              <a:solidFill>
                <a:srgbClr val="26323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spberrypi.org/magpi/raspberry-pi-3-specs-benchmarks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hyperlink" Target="https://www.scivision.co/measured-power-consumption-of-intel-edison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rm.com/products/processors/technologies/neon.php" TargetMode="External"/><Relationship Id="rId13" Type="http://schemas.openxmlformats.org/officeDocument/2006/relationships/hyperlink" Target="http://www.intel.com/buy/us/en/product/emergingtechnologies/intel-edison-kit-462187" TargetMode="External"/><Relationship Id="rId18" Type="http://schemas.openxmlformats.org/officeDocument/2006/relationships/hyperlink" Target="http://srlm.io/2015/03/02/intel-edison-benchmarks/" TargetMode="External"/><Relationship Id="rId3" Type="http://schemas.openxmlformats.org/officeDocument/2006/relationships/hyperlink" Target="https://www.raspberrypi.org/products/raspberry-pi-3-model-b/" TargetMode="External"/><Relationship Id="rId7" Type="http://schemas.openxmlformats.org/officeDocument/2006/relationships/hyperlink" Target="https://wiki.gentoo.org/wiki/Sysbench" TargetMode="External"/><Relationship Id="rId12" Type="http://schemas.openxmlformats.org/officeDocument/2006/relationships/hyperlink" Target="https://software.intel.com/en-us/articles/when-to-use-the-intel-edison-board" TargetMode="External"/><Relationship Id="rId17" Type="http://schemas.openxmlformats.org/officeDocument/2006/relationships/hyperlink" Target="https://www.arduino.cc/en/ArduinoCertified/IntelEdison#toc3" TargetMode="External"/><Relationship Id="rId2" Type="http://schemas.openxmlformats.org/officeDocument/2006/relationships/notesSlide" Target="../notesSlides/notesSlide33.xml"/><Relationship Id="rId16" Type="http://schemas.openxmlformats.org/officeDocument/2006/relationships/hyperlink" Target="https://learn.sparkfun.com/tutorials/general-guide-to-sparkfun-blocks-for-intel-edison" TargetMode="External"/><Relationship Id="rId20" Type="http://schemas.openxmlformats.org/officeDocument/2006/relationships/hyperlink" Target="http://www.davidhunt.ie/creator-ci20-benchmarke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uk.rs-online.com/web/p/processor-microcontroller-development-kits/8968660/" TargetMode="External"/><Relationship Id="rId11" Type="http://schemas.openxmlformats.org/officeDocument/2006/relationships/hyperlink" Target="https://software.intel.com/en-us/articles/what-is-the-intel-edison-module" TargetMode="External"/><Relationship Id="rId5" Type="http://schemas.openxmlformats.org/officeDocument/2006/relationships/hyperlink" Target="https://www.raspberrypi.org/magpi/raspberry-pi-3-specs-benchmarks/" TargetMode="External"/><Relationship Id="rId15" Type="http://schemas.openxmlformats.org/officeDocument/2006/relationships/hyperlink" Target="https://www.sitepoint.com/introduction-intel-edison-iot-developers/" TargetMode="External"/><Relationship Id="rId10" Type="http://schemas.openxmlformats.org/officeDocument/2006/relationships/hyperlink" Target="http://www.intel.com/content/dam/support/us/en/documents/edison/sb/edison-module_HG_331189.pdf" TargetMode="External"/><Relationship Id="rId19" Type="http://schemas.openxmlformats.org/officeDocument/2006/relationships/hyperlink" Target="https://www.scivision.co/measured-power-consumption-of-intel-edison/" TargetMode="External"/><Relationship Id="rId4" Type="http://schemas.openxmlformats.org/officeDocument/2006/relationships/hyperlink" Target="https://it.wikipedia.org/wiki/Raspberry_Pi#Raspberry_Pi_3" TargetMode="External"/><Relationship Id="rId9" Type="http://schemas.openxmlformats.org/officeDocument/2006/relationships/hyperlink" Target="https://en.wikipedia.org/wiki/Intel_Edison" TargetMode="External"/><Relationship Id="rId14" Type="http://schemas.openxmlformats.org/officeDocument/2006/relationships/hyperlink" Target="https://software.intel.com/en-us/get-started-edison-windows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ctrTitle"/>
          </p:nvPr>
        </p:nvSpPr>
        <p:spPr>
          <a:xfrm>
            <a:off x="311700" y="2718444"/>
            <a:ext cx="8520599" cy="134579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52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Security systems solutions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subTitle" idx="1"/>
          </p:nvPr>
        </p:nvSpPr>
        <p:spPr>
          <a:xfrm>
            <a:off x="311700" y="3808632"/>
            <a:ext cx="8520599" cy="105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25000"/>
              <a:buFont typeface="Source Sans Pro"/>
              <a:buNone/>
            </a:pPr>
            <a:r>
              <a:rPr lang="it" sz="2800" b="0" i="0" u="none" strike="noStrike" cap="none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A single board computer based approach</a:t>
            </a:r>
          </a:p>
        </p:txBody>
      </p:sp>
      <p:sp>
        <p:nvSpPr>
          <p:cNvPr id="72" name="Shape 72"/>
          <p:cNvSpPr txBox="1"/>
          <p:nvPr/>
        </p:nvSpPr>
        <p:spPr>
          <a:xfrm>
            <a:off x="5236775" y="6019025"/>
            <a:ext cx="3499799" cy="608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it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Lagani • Micera • Miliani</a:t>
            </a:r>
          </a:p>
        </p:txBody>
      </p:sp>
      <p:pic>
        <p:nvPicPr>
          <p:cNvPr id="73" name="Shape 73" descr="Cherubin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76812" y="527400"/>
            <a:ext cx="1590375" cy="1622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59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Raspberry components: Broadcom BCM2837 SoC</a:t>
            </a:r>
          </a:p>
        </p:txBody>
      </p:sp>
      <p:sp>
        <p:nvSpPr>
          <p:cNvPr id="144" name="Shape 144"/>
          <p:cNvSpPr txBox="1">
            <a:spLocks noGrp="1"/>
          </p:cNvSpPr>
          <p:nvPr>
            <p:ph type="body" idx="1"/>
          </p:nvPr>
        </p:nvSpPr>
        <p:spPr>
          <a:xfrm>
            <a:off x="560100" y="4738501"/>
            <a:ext cx="8272200" cy="1685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5461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it" sz="2200" b="0" i="0" u="none" strike="noStrike" cap="none" dirty="0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CPU + GPU SoC</a:t>
            </a: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ource Sans Pro"/>
              <a:buChar char="○"/>
            </a:pPr>
            <a:r>
              <a:rPr lang="it" sz="2000" b="0" i="0" u="none" strike="noStrike" cap="none" dirty="0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CPU: ARM Cortex-A53, 64bit, quad-core, 1.2GHz, 40nm process</a:t>
            </a:r>
          </a:p>
          <a:p>
            <a:pPr marL="914400" marR="0" lvl="1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Source Sans Pro"/>
              <a:buChar char="○"/>
            </a:pPr>
            <a:r>
              <a:rPr lang="it" sz="2000" b="0" i="0" u="none" strike="noStrike" cap="none" dirty="0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GPU: Broadcom VideoCore IV, 400MHz</a:t>
            </a:r>
          </a:p>
          <a:p>
            <a:pPr marL="546100" indent="-342900">
              <a:buClr>
                <a:srgbClr val="000000"/>
              </a:buClr>
              <a:buFont typeface="Courier New" panose="02070309020205020404" pitchFamily="49" charset="0"/>
              <a:buChar char="o"/>
            </a:pPr>
            <a:r>
              <a:rPr lang="it" sz="2200" b="0" i="0" u="none" strike="noStrike" cap="none" dirty="0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RAM: 1GB LPDDR2, 900MHz</a:t>
            </a:r>
          </a:p>
        </p:txBody>
      </p:sp>
      <p:sp>
        <p:nvSpPr>
          <p:cNvPr id="145" name="Shape 145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Shape 146" descr="Chipset sottile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3125" y="1135200"/>
            <a:ext cx="7797749" cy="352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Raspberry components: ARM Cortex-A53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3" name="Shape 153" descr="Cortex A53 schema semplificat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3175" y="1356866"/>
            <a:ext cx="8137653" cy="5196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Intel Edison components: main module</a:t>
            </a:r>
          </a:p>
        </p:txBody>
      </p:sp>
      <p:sp>
        <p:nvSpPr>
          <p:cNvPr id="159" name="Shape 159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12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0" name="Shape 160" descr="Comb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679866"/>
            <a:ext cx="8839199" cy="3941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Intel Edison components: Intel Atom CPU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13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7" name="Shape 1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09266"/>
            <a:ext cx="8839196" cy="44656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Performance evaluation: CPU test</a:t>
            </a:r>
          </a:p>
        </p:txBody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311700" y="5878216"/>
            <a:ext cx="8520600" cy="36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25000"/>
              <a:buFont typeface="Source Sans Pro"/>
              <a:buNone/>
            </a:pPr>
            <a:r>
              <a:rPr lang="it" sz="1300" b="1" i="0" u="none" strike="noStrike" cap="none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Actual command</a:t>
            </a:r>
            <a:r>
              <a:rPr lang="it" sz="1300" i="0" u="none" strike="noStrike" cap="none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: sysbench --test=cpu --num-thread=&lt;#threads&gt; run</a:t>
            </a:r>
          </a:p>
        </p:txBody>
      </p:sp>
      <p:sp>
        <p:nvSpPr>
          <p:cNvPr id="174" name="Shape 174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14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501800" y="6334625"/>
            <a:ext cx="8055000" cy="36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000" b="1"/>
              <a:t>Hunt, D. (2014). </a:t>
            </a:r>
            <a:r>
              <a:rPr lang="it" sz="1000" b="1">
                <a:highlight>
                  <a:srgbClr val="FFFFFF"/>
                </a:highlight>
              </a:rPr>
              <a:t>Raspberry Pi, Beaglebone Black, Intel Edison – Benchmarked.</a:t>
            </a:r>
          </a:p>
          <a:p>
            <a:pPr lvl="0" rtl="0">
              <a:spcBef>
                <a:spcPts val="0"/>
              </a:spcBef>
              <a:buNone/>
            </a:pPr>
            <a:r>
              <a:rPr lang="it" sz="1000" b="1"/>
              <a:t> Available at http://www.davidhunt.ie/raspberry-pi-beaglebone-black-intel-edison-benchmarked/ Accessed March 15 2017</a:t>
            </a:r>
          </a:p>
        </p:txBody>
      </p:sp>
      <p:sp>
        <p:nvSpPr>
          <p:cNvPr id="177" name="Shape 177"/>
          <p:cNvSpPr txBox="1"/>
          <p:nvPr/>
        </p:nvSpPr>
        <p:spPr>
          <a:xfrm>
            <a:off x="1740775" y="4733043"/>
            <a:ext cx="3226800" cy="102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91EA"/>
                </a:solidFill>
              </a:rPr>
              <a:t>Intel Edison: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○"/>
            </a:pPr>
            <a:r>
              <a:rPr lang="it"/>
              <a:t>More cache (1MB vs 0.5MB)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○"/>
            </a:pPr>
            <a:r>
              <a:rPr lang="it"/>
              <a:t>More advanced RAM technology (LPDDR3 vs LPDDR2)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178" name="Shape 178"/>
          <p:cNvSpPr txBox="1"/>
          <p:nvPr/>
        </p:nvSpPr>
        <p:spPr>
          <a:xfrm>
            <a:off x="5175925" y="4733043"/>
            <a:ext cx="2185800" cy="66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91EA"/>
                </a:solidFill>
              </a:rPr>
              <a:t>Raspberry: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○"/>
            </a:pPr>
            <a:r>
              <a:rPr lang="it"/>
              <a:t>More cores (4 vs 2)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179" name="Shape 179"/>
          <p:cNvSpPr txBox="1"/>
          <p:nvPr/>
        </p:nvSpPr>
        <p:spPr>
          <a:xfrm>
            <a:off x="501800" y="1033525"/>
            <a:ext cx="7970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sysbench</a:t>
            </a:r>
            <a:r>
              <a:rPr lang="i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finding prime numbers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893" y="1033525"/>
            <a:ext cx="6500813" cy="3678917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Performance evaluation: power consumption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15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Shape 187"/>
          <p:cNvSpPr txBox="1"/>
          <p:nvPr/>
        </p:nvSpPr>
        <p:spPr>
          <a:xfrm>
            <a:off x="501775" y="6003300"/>
            <a:ext cx="8055000" cy="755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000" b="1">
                <a:solidFill>
                  <a:schemeClr val="dk1"/>
                </a:solidFill>
                <a:highlight>
                  <a:srgbClr val="FFFFFF"/>
                </a:highlight>
              </a:rPr>
              <a:t>[1] MagPi,</a:t>
            </a:r>
            <a:r>
              <a:rPr lang="it" sz="1000" b="1"/>
              <a:t> (2016). </a:t>
            </a:r>
            <a:r>
              <a:rPr lang="it" sz="1000" b="1">
                <a:highlight>
                  <a:srgbClr val="FFFFFF"/>
                </a:highlight>
              </a:rPr>
              <a:t>Raspberry pi 3 is out now! specs, benchmarks &amp; more, The MagPi Magazine,</a:t>
            </a:r>
          </a:p>
          <a:p>
            <a:pPr lvl="0">
              <a:spcBef>
                <a:spcPts val="0"/>
              </a:spcBef>
              <a:buNone/>
            </a:pPr>
            <a:r>
              <a:rPr lang="it" sz="1000" b="1"/>
              <a:t>     Available at </a:t>
            </a:r>
            <a:r>
              <a:rPr lang="it" sz="1000" b="1">
                <a:hlinkClick r:id="rId3"/>
              </a:rPr>
              <a:t>https://www.raspberrypi.org/magpi/raspberry-pi-3-specs-benchmarks</a:t>
            </a:r>
            <a:r>
              <a:rPr lang="it" sz="1000" b="1"/>
              <a:t> // Accessed March 15 2017</a:t>
            </a:r>
          </a:p>
          <a:p>
            <a:pPr lvl="0">
              <a:spcBef>
                <a:spcPts val="0"/>
              </a:spcBef>
              <a:buNone/>
            </a:pPr>
            <a:r>
              <a:rPr lang="it" sz="1000" b="1"/>
              <a:t>[2] </a:t>
            </a:r>
            <a:r>
              <a:rPr lang="it" sz="1000" b="1">
                <a:solidFill>
                  <a:schemeClr val="dk1"/>
                </a:solidFill>
                <a:highlight>
                  <a:srgbClr val="FFFFFF"/>
                </a:highlight>
              </a:rPr>
              <a:t>Hirsh, M.,</a:t>
            </a:r>
            <a:r>
              <a:rPr lang="it" sz="1000" b="1">
                <a:solidFill>
                  <a:schemeClr val="dk1"/>
                </a:solidFill>
              </a:rPr>
              <a:t> (2016).</a:t>
            </a:r>
            <a:r>
              <a:rPr lang="it" sz="1000" b="1"/>
              <a:t> Measured power consumption of Intel Edison, SciVision, Inc., </a:t>
            </a:r>
          </a:p>
          <a:p>
            <a:pPr lvl="0" rtl="0">
              <a:spcBef>
                <a:spcPts val="0"/>
              </a:spcBef>
              <a:buNone/>
            </a:pPr>
            <a:r>
              <a:rPr lang="it" sz="1000" b="1"/>
              <a:t>     </a:t>
            </a:r>
            <a:r>
              <a:rPr lang="it" sz="1000" b="1">
                <a:solidFill>
                  <a:schemeClr val="dk1"/>
                </a:solidFill>
              </a:rPr>
              <a:t>Available at</a:t>
            </a:r>
            <a:r>
              <a:rPr lang="it" sz="1000" b="1"/>
              <a:t> </a:t>
            </a:r>
            <a:r>
              <a:rPr lang="it" sz="1000" b="1">
                <a:hlinkClick r:id="rId4"/>
              </a:rPr>
              <a:t>https://www.scivisi</a:t>
            </a:r>
            <a:r>
              <a:rPr lang="it" sz="1000" b="1"/>
              <a:t>on.co/measured-power-consumption-of-intel-edison</a:t>
            </a:r>
            <a:r>
              <a:rPr lang="it" sz="1000" b="1">
                <a:solidFill>
                  <a:schemeClr val="dk1"/>
                </a:solidFill>
              </a:rPr>
              <a:t> // Accessed March 15 2017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1837140" y="4668800"/>
            <a:ext cx="2440799" cy="102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91EA"/>
                </a:solidFill>
              </a:rPr>
              <a:t>Intel Edison: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○"/>
            </a:pPr>
            <a:r>
              <a:rPr lang="it"/>
              <a:t>Only 2 cores, 500MHz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○"/>
            </a:pPr>
            <a:r>
              <a:rPr lang="it"/>
              <a:t>Few interfaces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○"/>
            </a:pPr>
            <a:r>
              <a:rPr lang="it"/>
              <a:t>22nm process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sp>
        <p:nvSpPr>
          <p:cNvPr id="189" name="Shape 189"/>
          <p:cNvSpPr txBox="1"/>
          <p:nvPr/>
        </p:nvSpPr>
        <p:spPr>
          <a:xfrm>
            <a:off x="5661142" y="4668800"/>
            <a:ext cx="2185799" cy="1025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91EA"/>
                </a:solidFill>
              </a:rPr>
              <a:t>Raspberry: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○"/>
            </a:pPr>
            <a:r>
              <a:rPr lang="it"/>
              <a:t>4 cores, 1.2GHz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○"/>
            </a:pPr>
            <a:r>
              <a:rPr lang="it"/>
              <a:t>Many interfaces</a:t>
            </a:r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har char="○"/>
            </a:pPr>
            <a:r>
              <a:rPr lang="it"/>
              <a:t>40nm process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110" y="949827"/>
            <a:ext cx="8292330" cy="369039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Boards size comparison</a:t>
            </a:r>
          </a:p>
        </p:txBody>
      </p:sp>
      <p:sp>
        <p:nvSpPr>
          <p:cNvPr id="195" name="Shape 195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16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6" name="Shape 196" descr="Raspberry VS Edison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09266"/>
            <a:ext cx="8839202" cy="45361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Performance evaluation: memory read/write test</a:t>
            </a:r>
          </a:p>
        </p:txBody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311700" y="5737648"/>
            <a:ext cx="8520600" cy="679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25000"/>
              <a:buFont typeface="Source Sans Pro"/>
              <a:buNone/>
            </a:pPr>
            <a:r>
              <a:rPr lang="it" sz="1300" b="1">
                <a:latin typeface="Arial"/>
                <a:ea typeface="Arial"/>
                <a:cs typeface="Arial"/>
                <a:sym typeface="Arial"/>
              </a:rPr>
              <a:t>Actual command</a:t>
            </a:r>
            <a:r>
              <a:rPr lang="it" sz="1300">
                <a:latin typeface="Arial"/>
                <a:ea typeface="Arial"/>
                <a:cs typeface="Arial"/>
                <a:sym typeface="Arial"/>
              </a:rPr>
              <a:t>: sysbench --test=memory --memory-block-size=1M --memory-total-size=10G --num-thread=&lt;#threads&gt; run</a:t>
            </a:r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17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543950" y="982550"/>
            <a:ext cx="7970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sysbench</a:t>
            </a:r>
            <a:r>
              <a:rPr lang="i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sequential memory reads and writes</a:t>
            </a:r>
          </a:p>
        </p:txBody>
      </p:sp>
      <p:sp>
        <p:nvSpPr>
          <p:cNvPr id="206" name="Shape 206"/>
          <p:cNvSpPr txBox="1"/>
          <p:nvPr/>
        </p:nvSpPr>
        <p:spPr>
          <a:xfrm>
            <a:off x="501800" y="6334625"/>
            <a:ext cx="8055000" cy="36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000" b="1"/>
              <a:t>Hunt, D. (2014). </a:t>
            </a:r>
            <a:r>
              <a:rPr lang="it" sz="1000" b="1">
                <a:highlight>
                  <a:srgbClr val="FFFFFF"/>
                </a:highlight>
              </a:rPr>
              <a:t>Raspberry Pi, Beaglebone Black, Intel Edison – Benchmarked.</a:t>
            </a:r>
          </a:p>
          <a:p>
            <a:pPr lvl="0" rtl="0">
              <a:spcBef>
                <a:spcPts val="0"/>
              </a:spcBef>
              <a:buNone/>
            </a:pPr>
            <a:r>
              <a:rPr lang="it" sz="1000" b="1"/>
              <a:t> Available at http://www.davidhunt.ie/raspberry-pi-beaglebone-black-intel-edison-benchmarked/ Accessed March 15 2017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1315875" y="4557225"/>
            <a:ext cx="7041900" cy="1180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it" sz="1800" dirty="0">
                <a:solidFill>
                  <a:srgbClr val="0091EA"/>
                </a:solidFill>
              </a:rPr>
              <a:t>Memory acces speed: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○"/>
            </a:pPr>
            <a:r>
              <a:rPr lang="it" dirty="0">
                <a:solidFill>
                  <a:schemeClr val="dk1"/>
                </a:solidFill>
              </a:rPr>
              <a:t>Raspberry: 	1.2GHz processor, 900MHz RAM (RAM bottleneck). 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○"/>
            </a:pPr>
            <a:r>
              <a:rPr lang="it" dirty="0">
                <a:solidFill>
                  <a:schemeClr val="dk1"/>
                </a:solidFill>
              </a:rPr>
              <a:t>Edison:	500MHz processor, 800MHz RAM (processor bottleneck).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○"/>
            </a:pPr>
            <a:r>
              <a:rPr lang="it" dirty="0">
                <a:solidFill>
                  <a:schemeClr val="dk1"/>
                </a:solidFill>
              </a:rPr>
              <a:t>Raspberry:  	More cores → More parallel accesses → Higher bus utilization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91E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146" y="1417744"/>
            <a:ext cx="6359708" cy="31387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Performance evaluation: storage read/write test</a:t>
            </a:r>
          </a:p>
        </p:txBody>
      </p:sp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311700" y="5579823"/>
            <a:ext cx="8520600" cy="94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25000"/>
              <a:buFont typeface="Source Sans Pro"/>
              <a:buNone/>
            </a:pPr>
            <a:r>
              <a:rPr lang="it" sz="1300" b="1" i="0" u="none" strike="noStrike" cap="none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Actual command</a:t>
            </a:r>
            <a:r>
              <a:rPr lang="it" sz="1300" b="0" i="0" u="none" strike="noStrike" cap="none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: sysbench --test=fileio --file-test-mode=rndwr --file-total-size=16MB --num-thread=&lt;#threads&gt; prepare &amp;&amp; sysbench --test=fileio --file-test-mode=rndwr --file-total-size=16MB --max-requests=1000 --num-thread=&lt;#threads&gt; run</a:t>
            </a:r>
          </a:p>
        </p:txBody>
      </p:sp>
      <p:sp>
        <p:nvSpPr>
          <p:cNvPr id="214" name="Shape 214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18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Shape 215"/>
          <p:cNvSpPr txBox="1"/>
          <p:nvPr/>
        </p:nvSpPr>
        <p:spPr>
          <a:xfrm>
            <a:off x="543950" y="966100"/>
            <a:ext cx="7970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sysbench</a:t>
            </a:r>
            <a:r>
              <a:rPr lang="i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file random reads and writes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501800" y="6334625"/>
            <a:ext cx="8055000" cy="36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it" sz="1000" b="1"/>
              <a:t>Hunt, D. (2014). Raspberry Pi, Beaglebone Black, Intel Edison – Benchmarked.</a:t>
            </a:r>
          </a:p>
          <a:p>
            <a:pPr lvl="0">
              <a:spcBef>
                <a:spcPts val="0"/>
              </a:spcBef>
              <a:buNone/>
            </a:pPr>
            <a:r>
              <a:rPr lang="it" sz="1000" b="1"/>
              <a:t> Available at http://www.davidhunt.ie/raspberry-pi-beaglebone-black-intel-edison-benchmarked/ Accessed March 15 2017</a:t>
            </a:r>
          </a:p>
        </p:txBody>
      </p:sp>
      <p:sp>
        <p:nvSpPr>
          <p:cNvPr id="218" name="Shape 218"/>
          <p:cNvSpPr txBox="1"/>
          <p:nvPr/>
        </p:nvSpPr>
        <p:spPr>
          <a:xfrm>
            <a:off x="2693000" y="4635650"/>
            <a:ext cx="4225200" cy="85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it" sz="1800" dirty="0">
                <a:solidFill>
                  <a:srgbClr val="0091EA"/>
                </a:solidFill>
              </a:rPr>
              <a:t>Memory access speed: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○"/>
            </a:pPr>
            <a:r>
              <a:rPr lang="it" dirty="0">
                <a:solidFill>
                  <a:schemeClr val="dk1"/>
                </a:solidFill>
              </a:rPr>
              <a:t>Raspberry: 	External microSD. </a:t>
            </a:r>
          </a:p>
          <a:p>
            <a:pPr marL="457200" lvl="0" indent="-228600" rtl="0">
              <a:spcBef>
                <a:spcPts val="0"/>
              </a:spcBef>
              <a:buClr>
                <a:schemeClr val="dk1"/>
              </a:buClr>
              <a:buChar char="○"/>
            </a:pPr>
            <a:r>
              <a:rPr lang="it" dirty="0">
                <a:solidFill>
                  <a:schemeClr val="dk1"/>
                </a:solidFill>
              </a:rPr>
              <a:t>Edison:	Integrated flash memory.</a:t>
            </a: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0091EA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425" y="1304860"/>
            <a:ext cx="6721150" cy="34072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Raspberry applications: security cameras</a:t>
            </a:r>
          </a:p>
        </p:txBody>
      </p:sp>
      <p:sp>
        <p:nvSpPr>
          <p:cNvPr id="224" name="Shape 224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Shape 225"/>
          <p:cNvSpPr txBox="1"/>
          <p:nvPr/>
        </p:nvSpPr>
        <p:spPr>
          <a:xfrm>
            <a:off x="5600100" y="4994723"/>
            <a:ext cx="2723700" cy="1437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dirty="0">
                <a:solidFill>
                  <a:srgbClr val="0091EA"/>
                </a:solidFill>
              </a:rPr>
              <a:t>Why Raspberry?</a:t>
            </a: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it" sz="2100" dirty="0"/>
              <a:t>Performance</a:t>
            </a: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it" sz="2100" dirty="0"/>
              <a:t>Low Cost (33$)</a:t>
            </a:r>
          </a:p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it" sz="2100" dirty="0"/>
              <a:t>Many Interfaces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dirty="0"/>
          </a:p>
        </p:txBody>
      </p:sp>
      <p:pic>
        <p:nvPicPr>
          <p:cNvPr id="226" name="Shape 226" descr="Security camera sottil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2100" y="1104775"/>
            <a:ext cx="7571700" cy="38899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 descr="Security camera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Smart security cameras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Shape 81"/>
          <p:cNvSpPr txBox="1"/>
          <p:nvPr/>
        </p:nvSpPr>
        <p:spPr>
          <a:xfrm>
            <a:off x="398675" y="4727825"/>
            <a:ext cx="4845000" cy="183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2200" dirty="0">
                <a:solidFill>
                  <a:srgbClr val="0091EA"/>
                </a:solidFill>
              </a:rPr>
              <a:t>Requirements:</a:t>
            </a:r>
          </a:p>
          <a:p>
            <a:pPr marL="457200" lvl="0" indent="-361950" rtl="0">
              <a:spcBef>
                <a:spcPts val="0"/>
              </a:spcBef>
              <a:buSzPct val="100000"/>
              <a:buChar char="○"/>
            </a:pPr>
            <a:r>
              <a:rPr lang="it" sz="2100" dirty="0">
                <a:solidFill>
                  <a:srgbClr val="263238"/>
                </a:solidFill>
              </a:rPr>
              <a:t>Interfaces and connectivity</a:t>
            </a:r>
          </a:p>
          <a:p>
            <a:pPr marL="457200" lvl="0" indent="-361950" rtl="0">
              <a:spcBef>
                <a:spcPts val="0"/>
              </a:spcBef>
              <a:buSzPct val="100000"/>
              <a:buChar char="○"/>
            </a:pPr>
            <a:r>
              <a:rPr lang="it" sz="2100" dirty="0">
                <a:solidFill>
                  <a:srgbClr val="263238"/>
                </a:solidFill>
              </a:rPr>
              <a:t>Cost</a:t>
            </a:r>
          </a:p>
          <a:p>
            <a:pPr marL="457200" lvl="0" indent="-361950" rtl="0">
              <a:spcBef>
                <a:spcPts val="0"/>
              </a:spcBef>
              <a:buSzPct val="100000"/>
              <a:buChar char="○"/>
            </a:pPr>
            <a:r>
              <a:rPr lang="it" sz="2100" dirty="0">
                <a:solidFill>
                  <a:srgbClr val="263238"/>
                </a:solidFill>
              </a:rPr>
              <a:t>Performance</a:t>
            </a:r>
          </a:p>
          <a:p>
            <a:pPr marL="914400" lvl="1" indent="-342900" rtl="0">
              <a:spcBef>
                <a:spcPts val="0"/>
              </a:spcBef>
              <a:buSzPct val="100000"/>
              <a:buChar char="○"/>
            </a:pPr>
            <a:r>
              <a:rPr lang="it-IT" sz="1800" dirty="0">
                <a:solidFill>
                  <a:srgbClr val="263238"/>
                </a:solidFill>
              </a:rPr>
              <a:t>Video</a:t>
            </a:r>
            <a:r>
              <a:rPr lang="it" sz="1800" dirty="0">
                <a:solidFill>
                  <a:srgbClr val="263238"/>
                </a:solidFill>
              </a:rPr>
              <a:t> processing and compression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55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Raspberry components: connectivity and interfaces</a:t>
            </a:r>
          </a:p>
        </p:txBody>
      </p:sp>
      <p:sp>
        <p:nvSpPr>
          <p:cNvPr id="232" name="Shape 232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3" name="Shape 233" descr="CSI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2950" y="1356874"/>
            <a:ext cx="4079488" cy="4666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 descr="HDMI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650" y="1356875"/>
            <a:ext cx="3336075" cy="4666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Raspberry: components</a:t>
            </a:r>
          </a:p>
        </p:txBody>
      </p:sp>
      <p:sp>
        <p:nvSpPr>
          <p:cNvPr id="240" name="Shape 240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21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1" name="Shape 241" descr="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2350" y="1282725"/>
            <a:ext cx="8120095" cy="5127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Raspberry components: GPIO</a:t>
            </a:r>
          </a:p>
        </p:txBody>
      </p:sp>
      <p:sp>
        <p:nvSpPr>
          <p:cNvPr id="247" name="Shape 247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Shape 248" descr="GPIO pin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0023" y="898925"/>
            <a:ext cx="2802273" cy="53186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Shape 249" descr="GPI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1700" y="1745741"/>
            <a:ext cx="5362575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Raspberry for wearable devices: not a good idea</a:t>
            </a:r>
          </a:p>
        </p:txBody>
      </p:sp>
      <p:sp>
        <p:nvSpPr>
          <p:cNvPr id="255" name="Shape 255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23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4415161" y="5025874"/>
            <a:ext cx="3855600" cy="1517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2200" dirty="0">
                <a:solidFill>
                  <a:srgbClr val="0091EA"/>
                </a:solidFill>
              </a:rPr>
              <a:t>Problems</a:t>
            </a:r>
            <a:r>
              <a:rPr lang="it" sz="2100" dirty="0">
                <a:solidFill>
                  <a:schemeClr val="dk1"/>
                </a:solidFill>
              </a:rPr>
              <a:t>:</a:t>
            </a:r>
          </a:p>
          <a:p>
            <a:pPr marL="457200" lvl="1" indent="-228600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Char char="○"/>
            </a:pPr>
            <a:r>
              <a:rPr lang="it" sz="2100" dirty="0">
                <a:solidFill>
                  <a:schemeClr val="dk1"/>
                </a:solidFill>
              </a:rPr>
              <a:t>Size (85.6 x 56 mm)</a:t>
            </a:r>
          </a:p>
          <a:p>
            <a:pPr marL="457200" lvl="1" indent="-228600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Char char="○"/>
            </a:pPr>
            <a:r>
              <a:rPr lang="it" sz="2100" dirty="0">
                <a:solidFill>
                  <a:schemeClr val="dk1"/>
                </a:solidFill>
              </a:rPr>
              <a:t>Weight (45g)</a:t>
            </a:r>
          </a:p>
          <a:p>
            <a:pPr marL="457200" lvl="1" indent="-228600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Char char="○"/>
            </a:pPr>
            <a:r>
              <a:rPr lang="it" sz="2100" dirty="0">
                <a:solidFill>
                  <a:schemeClr val="dk1"/>
                </a:solidFill>
              </a:rPr>
              <a:t>Power Consumption (4W)</a:t>
            </a:r>
          </a:p>
        </p:txBody>
      </p:sp>
      <p:pic>
        <p:nvPicPr>
          <p:cNvPr id="257" name="Shape 257" descr="Raspberry gigante sotti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3237" y="1142175"/>
            <a:ext cx="7397524" cy="3883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Intel Edison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Shape 264" descr="Intr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575" y="814325"/>
            <a:ext cx="6011699" cy="4052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Shape 265"/>
          <p:cNvSpPr txBox="1"/>
          <p:nvPr/>
        </p:nvSpPr>
        <p:spPr>
          <a:xfrm>
            <a:off x="4622625" y="3929825"/>
            <a:ext cx="4315500" cy="2783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0091EA"/>
                </a:solidFill>
              </a:rPr>
              <a:t>Pros:</a:t>
            </a:r>
          </a:p>
          <a:p>
            <a:pPr marL="4572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ource Sans Pro"/>
              <a:buChar char="○"/>
            </a:pPr>
            <a:r>
              <a:rPr lang="it" sz="2100"/>
              <a:t>Small size (25 x 35.5 mm)</a:t>
            </a:r>
          </a:p>
          <a:p>
            <a:pPr marL="4572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ource Sans Pro"/>
              <a:buChar char="○"/>
            </a:pPr>
            <a:r>
              <a:rPr lang="it" sz="2100"/>
              <a:t>Low weight (5.282 g)</a:t>
            </a:r>
          </a:p>
          <a:p>
            <a:pPr marL="4572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ource Sans Pro"/>
              <a:buChar char="○"/>
            </a:pPr>
            <a:r>
              <a:rPr lang="it" sz="2100"/>
              <a:t>Low power consumption (1W)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lvl="0" rtl="0">
              <a:spcBef>
                <a:spcPts val="0"/>
              </a:spcBef>
              <a:buNone/>
            </a:pPr>
            <a:r>
              <a:rPr lang="it" sz="2200">
                <a:solidFill>
                  <a:srgbClr val="0091EA"/>
                </a:solidFill>
              </a:rPr>
              <a:t>Target applications</a:t>
            </a:r>
            <a:r>
              <a:rPr lang="it" sz="2100">
                <a:solidFill>
                  <a:schemeClr val="dk1"/>
                </a:solidFill>
              </a:rPr>
              <a:t>:</a:t>
            </a:r>
          </a:p>
          <a:p>
            <a:pPr marL="457200" lvl="1" indent="-228600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Char char="○"/>
            </a:pPr>
            <a:r>
              <a:rPr lang="it" sz="2100">
                <a:solidFill>
                  <a:schemeClr val="dk1"/>
                </a:solidFill>
              </a:rPr>
              <a:t>IoT</a:t>
            </a:r>
          </a:p>
          <a:p>
            <a:pPr marL="457200" lvl="1" indent="-228600" rtl="0">
              <a:spcBef>
                <a:spcPts val="0"/>
              </a:spcBef>
              <a:buClr>
                <a:schemeClr val="dk1"/>
              </a:buClr>
              <a:buSzPct val="100000"/>
              <a:buFont typeface="Source Sans Pro"/>
              <a:buChar char="○"/>
            </a:pPr>
            <a:r>
              <a:rPr lang="it" sz="2100">
                <a:solidFill>
                  <a:schemeClr val="dk1"/>
                </a:solidFill>
              </a:rPr>
              <a:t>Wearable devices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Intel Edison configurations: main module</a:t>
            </a:r>
          </a:p>
        </p:txBody>
      </p:sp>
      <p:sp>
        <p:nvSpPr>
          <p:cNvPr id="271" name="Shape 271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Shape 272" descr="1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1487" y="1356866"/>
            <a:ext cx="6501025" cy="519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Intel Edison configurations: breakout board</a:t>
            </a:r>
          </a:p>
        </p:txBody>
      </p:sp>
      <p:sp>
        <p:nvSpPr>
          <p:cNvPr id="278" name="Shape 278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9" name="Shape 279" descr="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1487" y="1356866"/>
            <a:ext cx="6501025" cy="519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Intel Edison configurations: kit for Arduino</a:t>
            </a:r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6" name="Shape 286" descr="3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21487" y="1356866"/>
            <a:ext cx="6501025" cy="5196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Intel Edison configurations: Sparkfun blocks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3" name="Shape 2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499" y="4213546"/>
            <a:ext cx="2847124" cy="1765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6500" y="1880064"/>
            <a:ext cx="2847124" cy="18007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Shape 29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71075" y="2062808"/>
            <a:ext cx="5008831" cy="3596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hape 300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Intel Edison: possible applications</a:t>
            </a:r>
          </a:p>
        </p:txBody>
      </p:sp>
      <p:sp>
        <p:nvSpPr>
          <p:cNvPr id="301" name="Shape 301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" name="Shape 302" descr="intel-opening-ceremony-mica-wearable-0316.0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536624"/>
            <a:ext cx="8520594" cy="437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Shape 86" descr="Combo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450" y="485325"/>
            <a:ext cx="8822700" cy="49938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Shape 87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Wearable devices for security staff</a:t>
            </a:r>
          </a:p>
        </p:txBody>
      </p:sp>
      <p:sp>
        <p:nvSpPr>
          <p:cNvPr id="88" name="Shape 88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Shape 89"/>
          <p:cNvSpPr txBox="1"/>
          <p:nvPr/>
        </p:nvSpPr>
        <p:spPr>
          <a:xfrm>
            <a:off x="4532425" y="4425750"/>
            <a:ext cx="4062300" cy="1792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it" sz="2200" dirty="0">
                <a:solidFill>
                  <a:srgbClr val="0091EA"/>
                </a:solidFill>
              </a:rPr>
              <a:t>Requirements:</a:t>
            </a:r>
          </a:p>
          <a:p>
            <a:pPr marL="457200" lvl="0" indent="-361950" rtl="0">
              <a:spcBef>
                <a:spcPts val="0"/>
              </a:spcBef>
              <a:buSzPct val="100000"/>
              <a:buChar char="○"/>
            </a:pPr>
            <a:r>
              <a:rPr lang="it" sz="2100" dirty="0">
                <a:solidFill>
                  <a:srgbClr val="263238"/>
                </a:solidFill>
              </a:rPr>
              <a:t>Size</a:t>
            </a:r>
          </a:p>
          <a:p>
            <a:pPr marL="457200" lvl="0" indent="-361950" rtl="0">
              <a:spcBef>
                <a:spcPts val="0"/>
              </a:spcBef>
              <a:buSzPct val="100000"/>
              <a:buChar char="○"/>
            </a:pPr>
            <a:r>
              <a:rPr lang="it" sz="2100">
                <a:solidFill>
                  <a:srgbClr val="263238"/>
                </a:solidFill>
              </a:rPr>
              <a:t>Wireless connectivity</a:t>
            </a:r>
          </a:p>
          <a:p>
            <a:pPr marL="457200" lvl="0" indent="-361950" rtl="0">
              <a:spcBef>
                <a:spcPts val="0"/>
              </a:spcBef>
              <a:buSzPct val="100000"/>
              <a:buChar char="○"/>
            </a:pPr>
            <a:r>
              <a:rPr lang="it" sz="2100" dirty="0">
                <a:solidFill>
                  <a:srgbClr val="263238"/>
                </a:solidFill>
              </a:rPr>
              <a:t>Low power consumption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Intel Edison: possible applications</a:t>
            </a:r>
          </a:p>
        </p:txBody>
      </p:sp>
      <p:sp>
        <p:nvSpPr>
          <p:cNvPr id="308" name="Shape 308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" name="Shape 3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3025" y="1509650"/>
            <a:ext cx="8157958" cy="4555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Raspberry applications: security drone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Shape 316"/>
          <p:cNvSpPr txBox="1"/>
          <p:nvPr/>
        </p:nvSpPr>
        <p:spPr>
          <a:xfrm>
            <a:off x="870558" y="3722050"/>
            <a:ext cx="45258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-69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50000"/>
              <a:buFont typeface="Arial"/>
              <a:buNone/>
            </a:pPr>
            <a:r>
              <a:rPr lang="it" sz="2200" dirty="0">
                <a:solidFill>
                  <a:srgbClr val="0091EA"/>
                </a:solidFill>
              </a:rPr>
              <a:t>Why</a:t>
            </a:r>
            <a:r>
              <a:rPr lang="it" sz="2100" dirty="0"/>
              <a:t> </a:t>
            </a:r>
            <a:r>
              <a:rPr lang="it" sz="2200" dirty="0">
                <a:solidFill>
                  <a:srgbClr val="0091EA"/>
                </a:solidFill>
              </a:rPr>
              <a:t>Raspberry?</a:t>
            </a:r>
          </a:p>
          <a:p>
            <a:pPr lvl="0">
              <a:spcBef>
                <a:spcPts val="0"/>
              </a:spcBef>
              <a:buNone/>
            </a:pPr>
            <a:endParaRPr sz="2100" i="1" dirty="0"/>
          </a:p>
        </p:txBody>
      </p:sp>
      <p:graphicFrame>
        <p:nvGraphicFramePr>
          <p:cNvPr id="317" name="Shape 317"/>
          <p:cNvGraphicFramePr/>
          <p:nvPr>
            <p:extLst>
              <p:ext uri="{D42A27DB-BD31-4B8C-83A1-F6EECF244321}">
                <p14:modId xmlns:p14="http://schemas.microsoft.com/office/powerpoint/2010/main" val="1086429662"/>
              </p:ext>
            </p:extLst>
          </p:nvPr>
        </p:nvGraphicFramePr>
        <p:xfrm>
          <a:off x="870558" y="4308775"/>
          <a:ext cx="7329450" cy="2144340"/>
        </p:xfrm>
        <a:graphic>
          <a:graphicData uri="http://schemas.openxmlformats.org/drawingml/2006/table">
            <a:tbl>
              <a:tblPr>
                <a:noFill/>
                <a:tableStyleId>{FFDFFC66-33CE-4974-ADC9-7758C00B6D69}</a:tableStyleId>
              </a:tblPr>
              <a:tblGrid>
                <a:gridCol w="1122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01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05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endParaRPr sz="1800" dirty="0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it" sz="1800" b="1" dirty="0"/>
                        <a:t>Raspberry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it" sz="1800" b="1"/>
                        <a:t>Edison + Kit for Arduino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it" sz="1800" b="1"/>
                        <a:t>Weight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it" sz="1800" dirty="0"/>
                        <a:t>45g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it" sz="1800"/>
                        <a:t>128g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3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it" sz="1800" b="1"/>
                        <a:t>Price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it" sz="1800" dirty="0"/>
                        <a:t>33$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800" dirty="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18" name="Shape 318"/>
          <p:cNvSpPr txBox="1"/>
          <p:nvPr/>
        </p:nvSpPr>
        <p:spPr>
          <a:xfrm>
            <a:off x="4368567" y="5578334"/>
            <a:ext cx="3830775" cy="75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it" sz="1800" dirty="0">
                <a:solidFill>
                  <a:schemeClr val="dk1"/>
                </a:solidFill>
              </a:rPr>
              <a:t>      +      2 x 20$ Sparkfun Blocks</a:t>
            </a:r>
          </a:p>
          <a:p>
            <a:pPr lvl="0">
              <a:lnSpc>
                <a:spcPct val="14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it" sz="1800" dirty="0">
                <a:solidFill>
                  <a:schemeClr val="dk1"/>
                </a:solidFill>
              </a:rPr>
              <a:t>      =      115$</a:t>
            </a:r>
          </a:p>
          <a:p>
            <a:pPr lvl="0">
              <a:lnSpc>
                <a:spcPct val="140000"/>
              </a:lnSpc>
              <a:spcBef>
                <a:spcPts val="0"/>
              </a:spcBef>
              <a:buNone/>
            </a:pPr>
            <a:endParaRPr dirty="0"/>
          </a:p>
        </p:txBody>
      </p:sp>
      <p:cxnSp>
        <p:nvCxnSpPr>
          <p:cNvPr id="319" name="Shape 319"/>
          <p:cNvCxnSpPr>
            <a:cxnSpLocks/>
          </p:cNvCxnSpPr>
          <p:nvPr/>
        </p:nvCxnSpPr>
        <p:spPr>
          <a:xfrm flipH="1">
            <a:off x="5285843" y="6046055"/>
            <a:ext cx="2577997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320" name="Shape 320"/>
          <p:cNvSpPr txBox="1"/>
          <p:nvPr/>
        </p:nvSpPr>
        <p:spPr>
          <a:xfrm>
            <a:off x="4368567" y="5289084"/>
            <a:ext cx="3083700" cy="387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it" sz="1800" dirty="0">
                <a:solidFill>
                  <a:schemeClr val="dk1"/>
                </a:solidFill>
              </a:rPr>
              <a:t>  	75$ Arduino</a:t>
            </a:r>
          </a:p>
        </p:txBody>
      </p:sp>
      <p:pic>
        <p:nvPicPr>
          <p:cNvPr id="321" name="Shape 321" descr="Drone sotti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358" y="1078439"/>
            <a:ext cx="7271849" cy="2560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</a:p>
        </p:txBody>
      </p:sp>
      <p:sp>
        <p:nvSpPr>
          <p:cNvPr id="327" name="Shape 327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32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28" name="Shape 328"/>
          <p:cNvGraphicFramePr/>
          <p:nvPr/>
        </p:nvGraphicFramePr>
        <p:xfrm>
          <a:off x="678225" y="2219305"/>
          <a:ext cx="7787550" cy="2434600"/>
        </p:xfrm>
        <a:graphic>
          <a:graphicData uri="http://schemas.openxmlformats.org/drawingml/2006/table">
            <a:tbl>
              <a:tblPr>
                <a:noFill/>
                <a:tableStyleId>{FFDFFC66-33CE-4974-ADC9-7758C00B6D69}</a:tableStyleId>
              </a:tblPr>
              <a:tblGrid>
                <a:gridCol w="1617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70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4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endParaRPr sz="1800" b="1" u="none" strike="noStrike" cap="none"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it" sz="1800" b="1" u="none" strike="noStrike" cap="none">
                          <a:solidFill>
                            <a:schemeClr val="dk1"/>
                          </a:solidFill>
                        </a:rPr>
                        <a:t>Raspberry Pi 3 Mo</a:t>
                      </a:r>
                      <a:r>
                        <a:rPr lang="it" sz="1800" b="1">
                          <a:solidFill>
                            <a:schemeClr val="dk1"/>
                          </a:solidFill>
                        </a:rPr>
                        <a:t>d</a:t>
                      </a:r>
                      <a:r>
                        <a:rPr lang="it" sz="1800" b="1" u="none" strike="noStrike" cap="none">
                          <a:solidFill>
                            <a:schemeClr val="dk1"/>
                          </a:solidFill>
                        </a:rPr>
                        <a:t>el B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it" sz="1800" b="1" u="none" strike="noStrike" cap="none">
                          <a:solidFill>
                            <a:schemeClr val="dk1"/>
                          </a:solidFill>
                        </a:rPr>
                        <a:t>Intel Edison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5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it" sz="1800" b="1" u="none" strike="noStrike" cap="none"/>
                        <a:t>Applications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16666"/>
                        <a:buChar char="○"/>
                      </a:pPr>
                      <a:r>
                        <a:rPr lang="it" sz="1800">
                          <a:solidFill>
                            <a:schemeClr val="dk1"/>
                          </a:solidFill>
                        </a:rPr>
                        <a:t>Sensor Networks</a:t>
                      </a:r>
                    </a:p>
                    <a:p>
                      <a:pPr marL="457200" marR="0" lvl="0" indent="-3619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16666"/>
                        <a:buChar char="○"/>
                      </a:pPr>
                      <a:r>
                        <a:rPr lang="it" sz="1800" u="none" strike="noStrike" cap="none"/>
                        <a:t>Robotics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marR="0" lvl="0" indent="-3619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16666"/>
                        <a:buChar char="○"/>
                      </a:pPr>
                      <a:r>
                        <a:rPr lang="it" sz="1800">
                          <a:solidFill>
                            <a:schemeClr val="dk1"/>
                          </a:solidFill>
                        </a:rPr>
                        <a:t>Wearable device</a:t>
                      </a:r>
                    </a:p>
                    <a:p>
                      <a:pPr marL="457200" marR="0" lvl="0" indent="-3619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16666"/>
                        <a:buChar char="○"/>
                      </a:pPr>
                      <a:r>
                        <a:rPr lang="it" sz="1800">
                          <a:solidFill>
                            <a:schemeClr val="dk1"/>
                          </a:solidFill>
                        </a:rPr>
                        <a:t>IoT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78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it" sz="1800" b="1" u="none" strike="noStrike" cap="none"/>
                        <a:t>Why?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16666"/>
                        <a:buChar char="○"/>
                      </a:pPr>
                      <a:r>
                        <a:rPr lang="it" sz="1800">
                          <a:solidFill>
                            <a:schemeClr val="dk1"/>
                          </a:solidFill>
                        </a:rPr>
                        <a:t>Lower price</a:t>
                      </a:r>
                    </a:p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16666"/>
                        <a:buChar char="○"/>
                      </a:pPr>
                      <a:r>
                        <a:rPr lang="it" sz="1800">
                          <a:solidFill>
                            <a:schemeClr val="dk1"/>
                          </a:solidFill>
                        </a:rPr>
                        <a:t>More performance</a:t>
                      </a:r>
                    </a:p>
                    <a:p>
                      <a:pPr marL="457200" marR="0" lvl="0" indent="-3619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16666"/>
                        <a:buChar char="○"/>
                      </a:pPr>
                      <a:r>
                        <a:rPr lang="it" sz="1800" u="none" strike="noStrike" cap="none"/>
                        <a:t>More I/O Interfaces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marR="0" lvl="0" indent="-3619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16666"/>
                        <a:buChar char="○"/>
                      </a:pPr>
                      <a:r>
                        <a:rPr lang="it" sz="1800">
                          <a:solidFill>
                            <a:schemeClr val="dk1"/>
                          </a:solidFill>
                        </a:rPr>
                        <a:t>Lower power consumption</a:t>
                      </a:r>
                    </a:p>
                    <a:p>
                      <a:pPr marL="457200" marR="0" lvl="0" indent="-3619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116666"/>
                        <a:buChar char="○"/>
                      </a:pPr>
                      <a:r>
                        <a:rPr lang="it" sz="1800">
                          <a:solidFill>
                            <a:schemeClr val="dk1"/>
                          </a:solidFill>
                        </a:rPr>
                        <a:t>Smaller size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References</a:t>
            </a:r>
          </a:p>
        </p:txBody>
      </p:sp>
      <p:sp>
        <p:nvSpPr>
          <p:cNvPr id="334" name="Shape 334"/>
          <p:cNvSpPr txBox="1">
            <a:spLocks noGrp="1"/>
          </p:cNvSpPr>
          <p:nvPr>
            <p:ph type="body" idx="1"/>
          </p:nvPr>
        </p:nvSpPr>
        <p:spPr>
          <a:xfrm>
            <a:off x="311700" y="1356875"/>
            <a:ext cx="8520599" cy="486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it" sz="1400" b="0" i="0" u="none" strike="noStrike" cap="none" dirty="0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Raspberry Pi 3 Model B: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https://www.raspberrypi.org/products/raspberry-pi-3-model-b/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https://it.wikipedia.org/wiki/Raspberry_Pi#Raspberry_Pi_3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https://www.raspberrypi.org/magpi/raspberry-pi-3-specs-benchmarks/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http://uk.rs-online.com/web/p/processor-microcontroller-development-kits/8968660/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https://wiki.gentoo.org/wiki/Sysbench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https://www.arm.com/products/processors/technologies/neon.php</a:t>
            </a:r>
          </a:p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ourier New" panose="02070309020205020404" pitchFamily="49" charset="0"/>
              <a:buChar char="o"/>
            </a:pPr>
            <a:r>
              <a:rPr lang="it" sz="1400" b="0" i="0" u="none" strike="noStrike" cap="none" dirty="0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Intel Edison: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https://en.wikipedia.org/wiki/Intel_Edison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0"/>
              </a:rPr>
              <a:t>http://www.intel.com/content/dam/support/us/en/documents/edison/sb/edison-module_HG_331189.pdf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1"/>
              </a:rPr>
              <a:t>https://software.intel.com/en-us/articles/what-is-the-intel-edison-module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2"/>
              </a:rPr>
              <a:t>https://software.intel.com/en-us/articles/when-to-use-the-intel-edison-board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9"/>
              </a:rPr>
              <a:t>https://software.intel.com/en-us/iot/hardware/edison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3"/>
              </a:rPr>
              <a:t>http://www.intel.com/buy/us/en/product/emergingtechnologies/intel-edison-kit-462187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4"/>
              </a:rPr>
              <a:t>https://software.intel.com/en-us/get-started-edison-windows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5"/>
              </a:rPr>
              <a:t>https://www.sitepoint.com/introduction-intel-edison-iot-developers/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6"/>
              </a:rPr>
              <a:t>https://learn.sparkfun.com/tutorials/general-guide-to-sparkfun-blocks-for-intel-edison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7"/>
              </a:rPr>
              <a:t>https://www.arduino.cc/en/ArduinoCertified/IntelEdison#toc3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8"/>
              </a:rPr>
              <a:t>http://srlm.io/2015/03/02/intel-edison-benchmarks/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19"/>
              </a:rPr>
              <a:t>https://www.scivision.co/measured-power-consumption-of-intel-edison/</a:t>
            </a:r>
          </a:p>
          <a:p>
            <a: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100000"/>
              <a:buFont typeface="Source Sans Pro"/>
              <a:buChar char="○"/>
            </a:pPr>
            <a:r>
              <a:rPr lang="it" sz="1400" b="0" i="0" u="sng" strike="noStrike" cap="none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20"/>
              </a:rPr>
              <a:t>http://www.davidhunt.ie/creator-ci20-benchmarked/</a:t>
            </a:r>
          </a:p>
        </p:txBody>
      </p:sp>
      <p:sp>
        <p:nvSpPr>
          <p:cNvPr id="335" name="Shape 335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33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hape 340"/>
          <p:cNvSpPr txBox="1">
            <a:spLocks noGrp="1"/>
          </p:cNvSpPr>
          <p:nvPr>
            <p:ph type="sldNum" idx="12"/>
          </p:nvPr>
        </p:nvSpPr>
        <p:spPr>
          <a:xfrm>
            <a:off x="8472457" y="6217621"/>
            <a:ext cx="548699" cy="524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34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Shape 341"/>
          <p:cNvSpPr txBox="1">
            <a:spLocks noGrp="1"/>
          </p:cNvSpPr>
          <p:nvPr>
            <p:ph type="body" idx="4294967295"/>
          </p:nvPr>
        </p:nvSpPr>
        <p:spPr>
          <a:xfrm>
            <a:off x="818868" y="2843263"/>
            <a:ext cx="7410733" cy="114188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25000"/>
              <a:buFont typeface="Source Sans Pro"/>
              <a:buNone/>
            </a:pPr>
            <a:r>
              <a:rPr lang="it" sz="52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Thanks for the attention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 descr="Drone volante.png"/>
          <p:cNvPicPr preferRelativeResize="0"/>
          <p:nvPr/>
        </p:nvPicPr>
        <p:blipFill rotWithShape="1">
          <a:blip r:embed="rId3">
            <a:alphaModFix/>
          </a:blip>
          <a:srcRect l="12502" r="12495"/>
          <a:stretch/>
        </p:blipFill>
        <p:spPr>
          <a:xfrm>
            <a:off x="0" y="-2"/>
            <a:ext cx="9144001" cy="685559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Shape 95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Security drones</a:t>
            </a:r>
          </a:p>
        </p:txBody>
      </p:sp>
      <p:sp>
        <p:nvSpPr>
          <p:cNvPr id="96" name="Shape 96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 txBox="1"/>
          <p:nvPr/>
        </p:nvSpPr>
        <p:spPr>
          <a:xfrm>
            <a:off x="437450" y="4545150"/>
            <a:ext cx="5265300" cy="219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2200" dirty="0">
                <a:solidFill>
                  <a:srgbClr val="0091EA"/>
                </a:solidFill>
              </a:rPr>
              <a:t>Requirements:</a:t>
            </a:r>
          </a:p>
          <a:p>
            <a:pPr marL="457200" lvl="0" indent="-361950" rtl="0">
              <a:spcBef>
                <a:spcPts val="0"/>
              </a:spcBef>
              <a:buSzPct val="100000"/>
              <a:buChar char="○"/>
            </a:pPr>
            <a:r>
              <a:rPr lang="it" sz="2100" dirty="0">
                <a:solidFill>
                  <a:srgbClr val="263238"/>
                </a:solidFill>
              </a:rPr>
              <a:t>Weight</a:t>
            </a:r>
          </a:p>
          <a:p>
            <a:pPr marL="457200" lvl="0" indent="-361950" rtl="0">
              <a:spcBef>
                <a:spcPts val="0"/>
              </a:spcBef>
              <a:buSzPct val="100000"/>
              <a:buChar char="○"/>
            </a:pPr>
            <a:r>
              <a:rPr lang="it" sz="2100" dirty="0">
                <a:solidFill>
                  <a:srgbClr val="263238"/>
                </a:solidFill>
              </a:rPr>
              <a:t>Performance</a:t>
            </a:r>
          </a:p>
          <a:p>
            <a:pPr marL="457200" lvl="0" indent="-361950" rtl="0">
              <a:spcBef>
                <a:spcPts val="0"/>
              </a:spcBef>
              <a:buSzPct val="100000"/>
              <a:buChar char="○"/>
            </a:pPr>
            <a:r>
              <a:rPr lang="it" sz="2100" dirty="0">
                <a:solidFill>
                  <a:srgbClr val="263238"/>
                </a:solidFill>
              </a:rPr>
              <a:t>Wireless connectivity</a:t>
            </a:r>
          </a:p>
          <a:p>
            <a:pPr marL="457200" lvl="0" indent="-361950" rtl="0">
              <a:spcBef>
                <a:spcPts val="0"/>
              </a:spcBef>
              <a:buSzPct val="100000"/>
              <a:buChar char="○"/>
            </a:pPr>
            <a:r>
              <a:rPr lang="it" sz="2100" dirty="0">
                <a:solidFill>
                  <a:srgbClr val="263238"/>
                </a:solidFill>
              </a:rPr>
              <a:t>Low power consumption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/>
              <a:t>Comparison metrics</a:t>
            </a:r>
          </a:p>
        </p:txBody>
      </p:sp>
      <p:graphicFrame>
        <p:nvGraphicFramePr>
          <p:cNvPr id="103" name="Shape 103"/>
          <p:cNvGraphicFramePr/>
          <p:nvPr>
            <p:extLst>
              <p:ext uri="{D42A27DB-BD31-4B8C-83A1-F6EECF244321}">
                <p14:modId xmlns:p14="http://schemas.microsoft.com/office/powerpoint/2010/main" val="3416185736"/>
              </p:ext>
            </p:extLst>
          </p:nvPr>
        </p:nvGraphicFramePr>
        <p:xfrm>
          <a:off x="475073" y="2122200"/>
          <a:ext cx="8239675" cy="2468820"/>
        </p:xfrm>
        <a:graphic>
          <a:graphicData uri="http://schemas.openxmlformats.org/drawingml/2006/table">
            <a:tbl>
              <a:tblPr>
                <a:noFill/>
                <a:tableStyleId>{FFDFFC66-33CE-4974-ADC9-7758C00B6D69}</a:tableStyleId>
              </a:tblPr>
              <a:tblGrid>
                <a:gridCol w="245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92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92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it" sz="1600" b="1"/>
                        <a:t>Security cameras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it" sz="1600" b="1"/>
                        <a:t>Wearable devices for security staff</a:t>
                      </a: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marR="0" lvl="0" indent="0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" sz="1600" b="1"/>
                        <a:t>Drones</a:t>
                      </a: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1250"/>
                        <a:buChar char="○"/>
                      </a:pPr>
                      <a:r>
                        <a:rPr lang="it" sz="1600" dirty="0"/>
                        <a:t>Interfaces and connectivity</a:t>
                      </a:r>
                    </a:p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1250"/>
                        <a:buChar char="○"/>
                      </a:pPr>
                      <a:r>
                        <a:rPr lang="it" sz="1600" dirty="0"/>
                        <a:t>Cost</a:t>
                      </a:r>
                    </a:p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1250"/>
                        <a:buChar char="○"/>
                      </a:pPr>
                      <a:r>
                        <a:rPr lang="it" sz="1600" dirty="0"/>
                        <a:t>Performance</a:t>
                      </a:r>
                    </a:p>
                    <a:p>
                      <a:pPr marL="914400" lvl="1" indent="-228600" rtl="0">
                        <a:spcBef>
                          <a:spcPts val="0"/>
                        </a:spcBef>
                        <a:buClr>
                          <a:schemeClr val="dk1"/>
                        </a:buClr>
                        <a:buChar char="○"/>
                      </a:pPr>
                      <a:r>
                        <a:rPr lang="it-IT"/>
                        <a:t>Video </a:t>
                      </a:r>
                      <a:r>
                        <a:rPr lang="it"/>
                        <a:t>processing </a:t>
                      </a:r>
                      <a:r>
                        <a:rPr lang="it" dirty="0"/>
                        <a:t>and compression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1250"/>
                        <a:buChar char="○"/>
                      </a:pPr>
                      <a:r>
                        <a:rPr lang="it" sz="1600" dirty="0"/>
                        <a:t>Size</a:t>
                      </a:r>
                    </a:p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1250"/>
                        <a:buChar char="○"/>
                      </a:pPr>
                      <a:r>
                        <a:rPr lang="it" sz="1600" dirty="0"/>
                        <a:t>Wireless connectivity</a:t>
                      </a:r>
                    </a:p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1250"/>
                        <a:buChar char="○"/>
                      </a:pPr>
                      <a:r>
                        <a:rPr lang="it" sz="1600" dirty="0"/>
                        <a:t>Low power consumption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1250"/>
                        <a:buChar char="○"/>
                      </a:pPr>
                      <a:r>
                        <a:rPr lang="it" sz="1600" dirty="0"/>
                        <a:t>Weight</a:t>
                      </a:r>
                    </a:p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1250"/>
                        <a:buChar char="○"/>
                      </a:pPr>
                      <a:r>
                        <a:rPr lang="it" sz="1600" dirty="0"/>
                        <a:t>Performance</a:t>
                      </a:r>
                    </a:p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1250"/>
                        <a:buChar char="○"/>
                      </a:pPr>
                      <a:r>
                        <a:rPr lang="it-IT" sz="1600" dirty="0"/>
                        <a:t>Wireless c</a:t>
                      </a:r>
                      <a:r>
                        <a:rPr lang="it" sz="1600" dirty="0"/>
                        <a:t>onnectivity</a:t>
                      </a:r>
                    </a:p>
                    <a:p>
                      <a:pPr marL="457200" lvl="0" indent="-361950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131250"/>
                        <a:buChar char="○"/>
                      </a:pPr>
                      <a:r>
                        <a:rPr lang="it" sz="1600" dirty="0"/>
                        <a:t>Low power consumption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4" name="Shape 104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Possible choices</a:t>
            </a:r>
          </a:p>
        </p:txBody>
      </p:sp>
      <p:sp>
        <p:nvSpPr>
          <p:cNvPr id="110" name="Shape 110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" name="Shape 111" descr="Trasparent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695" y="1774124"/>
            <a:ext cx="4700878" cy="3076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 descr="Trasparente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22396" y="2163061"/>
            <a:ext cx="3409914" cy="2298424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Shape 113"/>
          <p:cNvSpPr txBox="1"/>
          <p:nvPr/>
        </p:nvSpPr>
        <p:spPr>
          <a:xfrm>
            <a:off x="855837" y="5008675"/>
            <a:ext cx="3612600" cy="61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it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Raspberry Pi 3 Model B</a:t>
            </a:r>
          </a:p>
        </p:txBody>
      </p:sp>
      <p:sp>
        <p:nvSpPr>
          <p:cNvPr id="114" name="Shape 114"/>
          <p:cNvSpPr txBox="1"/>
          <p:nvPr/>
        </p:nvSpPr>
        <p:spPr>
          <a:xfrm>
            <a:off x="6199300" y="5008675"/>
            <a:ext cx="1856100" cy="618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it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Intel Edison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Outline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540300" y="1536633"/>
            <a:ext cx="8520599" cy="4555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4572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ource Sans Pro"/>
              <a:buChar char="○"/>
            </a:pPr>
            <a:r>
              <a:rPr lang="it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Performance evaluation</a:t>
            </a:r>
          </a:p>
          <a:p>
            <a:pPr marL="4572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ource Sans Pro"/>
              <a:buChar char="○"/>
            </a:pPr>
            <a:r>
              <a:rPr lang="it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Raspberry applications</a:t>
            </a:r>
          </a:p>
          <a:p>
            <a:pPr marL="4572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ource Sans Pro"/>
              <a:buChar char="○"/>
            </a:pPr>
            <a:r>
              <a:rPr lang="it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Intel Edison applications</a:t>
            </a:r>
          </a:p>
          <a:p>
            <a:pPr marL="4572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Source Sans Pro"/>
              <a:buChar char="○"/>
            </a:pPr>
            <a:r>
              <a:rPr lang="it" sz="2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Conclusions</a:t>
            </a:r>
          </a:p>
        </p:txBody>
      </p:sp>
      <p:sp>
        <p:nvSpPr>
          <p:cNvPr id="121" name="Shape 121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7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Performance evaluation: Sysbench</a:t>
            </a:r>
          </a:p>
        </p:txBody>
      </p:sp>
      <p:sp>
        <p:nvSpPr>
          <p:cNvPr id="127" name="Shape 127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" name="Shape 128" descr="terminal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356866"/>
            <a:ext cx="8099475" cy="4555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786150" y="410825"/>
            <a:ext cx="7571700" cy="93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91EA"/>
              </a:buClr>
              <a:buSzPct val="25000"/>
              <a:buFont typeface="Roboto Slab"/>
              <a:buNone/>
            </a:pPr>
            <a:r>
              <a:rPr lang="it" sz="2700" b="0" i="0" u="none" strike="noStrike" cap="none">
                <a:solidFill>
                  <a:srgbClr val="0091EA"/>
                </a:solidFill>
                <a:latin typeface="Arial"/>
                <a:ea typeface="Arial"/>
                <a:cs typeface="Arial"/>
                <a:sym typeface="Arial"/>
              </a:rPr>
              <a:t>Performance evaluation: CPU test</a:t>
            </a: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311700" y="5741882"/>
            <a:ext cx="85206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8DC"/>
              </a:buClr>
              <a:buSzPct val="25000"/>
              <a:buFont typeface="Source Sans Pro"/>
              <a:buNone/>
            </a:pPr>
            <a:r>
              <a:rPr lang="it" sz="1300" b="1" i="0" u="none" strike="noStrike" cap="none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Actual command</a:t>
            </a:r>
            <a:r>
              <a:rPr lang="it" sz="1300" b="0" i="0" u="none" strike="noStrike" cap="none">
                <a:solidFill>
                  <a:srgbClr val="263238"/>
                </a:solidFill>
                <a:latin typeface="Arial"/>
                <a:ea typeface="Arial"/>
                <a:cs typeface="Arial"/>
                <a:sym typeface="Arial"/>
              </a:rPr>
              <a:t>: sysbench --test=cpu --num-thread=&lt;#threads&gt; run</a:t>
            </a:r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8556783" y="6333134"/>
            <a:ext cx="548700" cy="52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lang="it"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Shape 136"/>
          <p:cNvSpPr txBox="1"/>
          <p:nvPr/>
        </p:nvSpPr>
        <p:spPr>
          <a:xfrm>
            <a:off x="501800" y="1033525"/>
            <a:ext cx="7970700" cy="524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it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sysbench</a:t>
            </a:r>
            <a:r>
              <a:rPr lang="it"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on finding prime numbers</a:t>
            </a:r>
          </a:p>
        </p:txBody>
      </p:sp>
      <p:sp>
        <p:nvSpPr>
          <p:cNvPr id="138" name="Shape 138"/>
          <p:cNvSpPr txBox="1"/>
          <p:nvPr/>
        </p:nvSpPr>
        <p:spPr>
          <a:xfrm>
            <a:off x="501800" y="6334625"/>
            <a:ext cx="8055000" cy="36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it" sz="1000" b="1"/>
              <a:t>Hunt, D. (2014). </a:t>
            </a:r>
            <a:r>
              <a:rPr lang="it" sz="1000" b="1">
                <a:highlight>
                  <a:srgbClr val="FFFFFF"/>
                </a:highlight>
              </a:rPr>
              <a:t>Raspberry Pi, Beaglebone Black, Intel Edison – Benchmarked.</a:t>
            </a:r>
          </a:p>
          <a:p>
            <a:pPr lvl="0" rtl="0">
              <a:spcBef>
                <a:spcPts val="0"/>
              </a:spcBef>
              <a:buNone/>
            </a:pPr>
            <a:r>
              <a:rPr lang="it" sz="1000" b="1"/>
              <a:t> Available at http://www.davidhunt.ie/raspberry-pi-beaglebone-black-intel-edison-benchmarked/ Accessed March 15 2017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" y="628640"/>
            <a:ext cx="8886825" cy="50292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ordeli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1099</Words>
  <Application>Microsoft Office PowerPoint</Application>
  <PresentationFormat>On-screen Show (4:3)</PresentationFormat>
  <Paragraphs>208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Source Sans Pro</vt:lpstr>
      <vt:lpstr>Roboto Slab</vt:lpstr>
      <vt:lpstr>Courier New</vt:lpstr>
      <vt:lpstr>Cordelia template</vt:lpstr>
      <vt:lpstr>Security systems solutions</vt:lpstr>
      <vt:lpstr>Smart security cameras</vt:lpstr>
      <vt:lpstr>Wearable devices for security staff</vt:lpstr>
      <vt:lpstr>Security drones</vt:lpstr>
      <vt:lpstr>Comparison metrics</vt:lpstr>
      <vt:lpstr>Possible choices</vt:lpstr>
      <vt:lpstr>Outline</vt:lpstr>
      <vt:lpstr>Performance evaluation: Sysbench</vt:lpstr>
      <vt:lpstr>Performance evaluation: CPU test</vt:lpstr>
      <vt:lpstr>Raspberry components: Broadcom BCM2837 SoC</vt:lpstr>
      <vt:lpstr>Raspberry components: ARM Cortex-A53</vt:lpstr>
      <vt:lpstr>Intel Edison components: main module</vt:lpstr>
      <vt:lpstr>Intel Edison components: Intel Atom CPU</vt:lpstr>
      <vt:lpstr>Performance evaluation: CPU test</vt:lpstr>
      <vt:lpstr>Performance evaluation: power consumption</vt:lpstr>
      <vt:lpstr>Boards size comparison</vt:lpstr>
      <vt:lpstr>Performance evaluation: memory read/write test</vt:lpstr>
      <vt:lpstr>Performance evaluation: storage read/write test</vt:lpstr>
      <vt:lpstr>Raspberry applications: security cameras</vt:lpstr>
      <vt:lpstr>Raspberry components: connectivity and interfaces</vt:lpstr>
      <vt:lpstr>Raspberry: components</vt:lpstr>
      <vt:lpstr>Raspberry components: GPIO</vt:lpstr>
      <vt:lpstr>Raspberry for wearable devices: not a good idea</vt:lpstr>
      <vt:lpstr>Intel Edison</vt:lpstr>
      <vt:lpstr>Intel Edison configurations: main module</vt:lpstr>
      <vt:lpstr>Intel Edison configurations: breakout board</vt:lpstr>
      <vt:lpstr>Intel Edison configurations: kit for Arduino</vt:lpstr>
      <vt:lpstr>Intel Edison configurations: Sparkfun blocks</vt:lpstr>
      <vt:lpstr>Intel Edison: possible applications</vt:lpstr>
      <vt:lpstr>Intel Edison: possible applications</vt:lpstr>
      <vt:lpstr>Raspberry applications: security drone</vt:lpstr>
      <vt:lpstr>Conclusions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Security systems solutions</dc:title>
  <cp:lastModifiedBy>Marco Micera</cp:lastModifiedBy>
  <cp:revision>19</cp:revision>
  <dcterms:modified xsi:type="dcterms:W3CDTF">2017-04-05T09:35:27Z</dcterms:modified>
</cp:coreProperties>
</file>